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0"/>
  </p:notesMasterIdLst>
  <p:handoutMasterIdLst>
    <p:handoutMasterId r:id="rId21"/>
  </p:handoutMasterIdLst>
  <p:sldIdLst>
    <p:sldId id="2076136291" r:id="rId6"/>
    <p:sldId id="2076136293" r:id="rId7"/>
    <p:sldId id="2076136294" r:id="rId8"/>
    <p:sldId id="2076136295" r:id="rId9"/>
    <p:sldId id="2076136309" r:id="rId10"/>
    <p:sldId id="2076136303" r:id="rId11"/>
    <p:sldId id="2076136304" r:id="rId12"/>
    <p:sldId id="2076136305" r:id="rId13"/>
    <p:sldId id="2076136310" r:id="rId14"/>
    <p:sldId id="2076136306" r:id="rId15"/>
    <p:sldId id="2076136308" r:id="rId16"/>
    <p:sldId id="2076136302" r:id="rId17"/>
    <p:sldId id="2076136299" r:id="rId18"/>
    <p:sldId id="2076136307" r:id="rId19"/>
  </p:sldIdLst>
  <p:sldSz cx="14630400" cy="82296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Light" panose="00000400000000000000" pitchFamily="2" charset="0"/>
      <p:regular r:id="rId34"/>
      <p: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Semibold" panose="020B0702040204020203" pitchFamily="34" charset="0"/>
      <p:regular r:id="rId40"/>
      <p:bold r:id="rId41"/>
      <p:italic r:id="rId42"/>
      <p:boldItalic r:id="rId43"/>
    </p:embeddedFont>
    <p:embeddedFont>
      <p:font typeface="Segoe UI Semibold (Headings)" panose="020B060402020202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295"/>
            <p14:sldId id="2076136309"/>
            <p14:sldId id="2076136303"/>
            <p14:sldId id="2076136304"/>
            <p14:sldId id="2076136305"/>
            <p14:sldId id="2076136310"/>
            <p14:sldId id="2076136306"/>
            <p14:sldId id="2076136308"/>
            <p14:sldId id="2076136302"/>
            <p14:sldId id="2076136299"/>
            <p14:sldId id="2076136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3D1"/>
    <a:srgbClr val="08023F"/>
    <a:srgbClr val="001F60"/>
    <a:srgbClr val="FFFFFF"/>
    <a:srgbClr val="9BF00B"/>
    <a:srgbClr val="012F91"/>
    <a:srgbClr val="002060"/>
    <a:srgbClr val="A3F6FF"/>
    <a:srgbClr val="53EDFF"/>
    <a:srgbClr val="50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2D79AF-23E1-4E59-A07D-420CA4F08DFA}" v="9" dt="2023-11-16T08:34:58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3" autoAdjust="0"/>
    <p:restoredTop sz="94194" autoAdjust="0"/>
  </p:normalViewPr>
  <p:slideViewPr>
    <p:cSldViewPr snapToGrid="0" snapToObjects="1">
      <p:cViewPr varScale="1">
        <p:scale>
          <a:sx n="52" d="100"/>
          <a:sy n="52" d="100"/>
        </p:scale>
        <p:origin x="828" y="2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17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8.fntdata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11/16/2023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D7356-4CE6-AA2C-D9BA-E794F9C6A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3" name="Black, white and grays">
            <a:extLst>
              <a:ext uri="{FF2B5EF4-FFF2-40B4-BE49-F238E27FC236}">
                <a16:creationId xmlns:a16="http://schemas.microsoft.com/office/drawing/2014/main" id="{763B4123-8C96-5412-3E2B-7F95387E1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4" name="Groupe 1">
              <a:extLst>
                <a:ext uri="{FF2B5EF4-FFF2-40B4-BE49-F238E27FC236}">
                  <a16:creationId xmlns:a16="http://schemas.microsoft.com/office/drawing/2014/main" id="{D864BFAD-7832-0113-0287-EDF204116A7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7" name="object 16">
                <a:extLst>
                  <a:ext uri="{FF2B5EF4-FFF2-40B4-BE49-F238E27FC236}">
                    <a16:creationId xmlns:a16="http://schemas.microsoft.com/office/drawing/2014/main" id="{1168951A-2826-9086-011E-5AAD9118C1F3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object 15">
                <a:extLst>
                  <a:ext uri="{FF2B5EF4-FFF2-40B4-BE49-F238E27FC236}">
                    <a16:creationId xmlns:a16="http://schemas.microsoft.com/office/drawing/2014/main" id="{B46159B5-08F6-7003-3FE1-108F74AC0A6D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7CEE548-AD34-2AFA-9FBB-67711751F90A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object 19">
                <a:extLst>
                  <a:ext uri="{FF2B5EF4-FFF2-40B4-BE49-F238E27FC236}">
                    <a16:creationId xmlns:a16="http://schemas.microsoft.com/office/drawing/2014/main" id="{187B8937-6A23-6474-F916-B63484A51AA5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bject 22">
                <a:extLst>
                  <a:ext uri="{FF2B5EF4-FFF2-40B4-BE49-F238E27FC236}">
                    <a16:creationId xmlns:a16="http://schemas.microsoft.com/office/drawing/2014/main" id="{39B393F5-668D-5BBF-6C3D-F2BD0E5FA273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bject 22">
                <a:extLst>
                  <a:ext uri="{FF2B5EF4-FFF2-40B4-BE49-F238E27FC236}">
                    <a16:creationId xmlns:a16="http://schemas.microsoft.com/office/drawing/2014/main" id="{170CEB2E-7B57-2CEB-71F2-90B2E01619F0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FB0D8AA0-1FA2-0E0B-E091-7A492259207B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" name="object 25">
              <a:extLst>
                <a:ext uri="{FF2B5EF4-FFF2-40B4-BE49-F238E27FC236}">
                  <a16:creationId xmlns:a16="http://schemas.microsoft.com/office/drawing/2014/main" id="{E839F5AB-5D8A-8B92-5B1E-4FD479256AE4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Purple theme">
            <a:extLst>
              <a:ext uri="{FF2B5EF4-FFF2-40B4-BE49-F238E27FC236}">
                <a16:creationId xmlns:a16="http://schemas.microsoft.com/office/drawing/2014/main" id="{E3D77993-0AEA-65BF-959D-6401AE4C8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5" name="object 94">
              <a:extLst>
                <a:ext uri="{FF2B5EF4-FFF2-40B4-BE49-F238E27FC236}">
                  <a16:creationId xmlns:a16="http://schemas.microsoft.com/office/drawing/2014/main" id="{1A37BCD9-F96A-2AD6-715B-6BBFB797E695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object 96">
              <a:extLst>
                <a:ext uri="{FF2B5EF4-FFF2-40B4-BE49-F238E27FC236}">
                  <a16:creationId xmlns:a16="http://schemas.microsoft.com/office/drawing/2014/main" id="{1C3E7D6A-9B7D-1DE2-11BD-42A6393A7514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object 95">
              <a:extLst>
                <a:ext uri="{FF2B5EF4-FFF2-40B4-BE49-F238E27FC236}">
                  <a16:creationId xmlns:a16="http://schemas.microsoft.com/office/drawing/2014/main" id="{678BF1B2-8BAA-5FA7-0C8A-0724AC440BE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object 55">
              <a:extLst>
                <a:ext uri="{FF2B5EF4-FFF2-40B4-BE49-F238E27FC236}">
                  <a16:creationId xmlns:a16="http://schemas.microsoft.com/office/drawing/2014/main" id="{CB93E14D-FF90-D580-C7AF-E10BD535BD26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2" name="object 55">
              <a:extLst>
                <a:ext uri="{FF2B5EF4-FFF2-40B4-BE49-F238E27FC236}">
                  <a16:creationId xmlns:a16="http://schemas.microsoft.com/office/drawing/2014/main" id="{A0A0949A-817E-BCD1-07B7-8B4267CEA78F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Teal theme">
            <a:extLst>
              <a:ext uri="{FF2B5EF4-FFF2-40B4-BE49-F238E27FC236}">
                <a16:creationId xmlns:a16="http://schemas.microsoft.com/office/drawing/2014/main" id="{E3115BFF-932A-5614-0C60-D9BD9052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4" name="object 74">
              <a:extLst>
                <a:ext uri="{FF2B5EF4-FFF2-40B4-BE49-F238E27FC236}">
                  <a16:creationId xmlns:a16="http://schemas.microsoft.com/office/drawing/2014/main" id="{7EC442C8-E3C1-4E50-7944-3F0442136A2C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76">
              <a:extLst>
                <a:ext uri="{FF2B5EF4-FFF2-40B4-BE49-F238E27FC236}">
                  <a16:creationId xmlns:a16="http://schemas.microsoft.com/office/drawing/2014/main" id="{071D9C44-5339-BDF4-7AD2-1EE9DFDD9DAA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75">
              <a:extLst>
                <a:ext uri="{FF2B5EF4-FFF2-40B4-BE49-F238E27FC236}">
                  <a16:creationId xmlns:a16="http://schemas.microsoft.com/office/drawing/2014/main" id="{A3A514B0-E1C8-8288-4C3A-C1588321D996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905C18DA-D167-70DD-5EE3-8DF91DE99F7F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8" name="object 55">
              <a:extLst>
                <a:ext uri="{FF2B5EF4-FFF2-40B4-BE49-F238E27FC236}">
                  <a16:creationId xmlns:a16="http://schemas.microsoft.com/office/drawing/2014/main" id="{B1FEC0B5-5D5F-C288-D61B-F0EF094B1DEF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9" name="Green theme">
            <a:extLst>
              <a:ext uri="{FF2B5EF4-FFF2-40B4-BE49-F238E27FC236}">
                <a16:creationId xmlns:a16="http://schemas.microsoft.com/office/drawing/2014/main" id="{34E2F5FC-75DD-FA84-FEB2-7DF75567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86294BE6-8043-C78F-FA22-BDB8B96455D4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85F67468-5A00-5357-B56C-0AEE9120F6AD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9D17ED7B-75BE-BDAE-CCDD-0841C32CFC25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9EA0AD25-6B90-DBD7-0EFB-8C6EFC9A4068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4" name="object 55">
              <a:extLst>
                <a:ext uri="{FF2B5EF4-FFF2-40B4-BE49-F238E27FC236}">
                  <a16:creationId xmlns:a16="http://schemas.microsoft.com/office/drawing/2014/main" id="{6E3405DF-00DB-B70C-A383-CA46F2263F9E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Yellow theme">
            <a:extLst>
              <a:ext uri="{FF2B5EF4-FFF2-40B4-BE49-F238E27FC236}">
                <a16:creationId xmlns:a16="http://schemas.microsoft.com/office/drawing/2014/main" id="{A8235C3A-7AB9-A9E4-8ED1-BA13F5E51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36" name="object 54">
              <a:extLst>
                <a:ext uri="{FF2B5EF4-FFF2-40B4-BE49-F238E27FC236}">
                  <a16:creationId xmlns:a16="http://schemas.microsoft.com/office/drawing/2014/main" id="{A0FC6DE9-DB1A-17AC-B5C1-7CA0A57CE2A2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56">
              <a:extLst>
                <a:ext uri="{FF2B5EF4-FFF2-40B4-BE49-F238E27FC236}">
                  <a16:creationId xmlns:a16="http://schemas.microsoft.com/office/drawing/2014/main" id="{6A019A45-D825-BC1B-6E45-9E5B5ACCB36B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BC8BA9AA-B956-A7B2-04C2-202906CB138D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8AE88207-29A3-4A26-A782-409A59D22561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0" name="object 55">
              <a:extLst>
                <a:ext uri="{FF2B5EF4-FFF2-40B4-BE49-F238E27FC236}">
                  <a16:creationId xmlns:a16="http://schemas.microsoft.com/office/drawing/2014/main" id="{A629E45D-CDCC-1553-0AC8-9AF078B66B8F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1" name="Orange theme">
            <a:extLst>
              <a:ext uri="{FF2B5EF4-FFF2-40B4-BE49-F238E27FC236}">
                <a16:creationId xmlns:a16="http://schemas.microsoft.com/office/drawing/2014/main" id="{2333F415-FB03-6649-2D34-870BBB33A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2" name="object 54">
              <a:extLst>
                <a:ext uri="{FF2B5EF4-FFF2-40B4-BE49-F238E27FC236}">
                  <a16:creationId xmlns:a16="http://schemas.microsoft.com/office/drawing/2014/main" id="{FA85CAAF-2F13-3652-9E6C-F170684F9D32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6">
              <a:extLst>
                <a:ext uri="{FF2B5EF4-FFF2-40B4-BE49-F238E27FC236}">
                  <a16:creationId xmlns:a16="http://schemas.microsoft.com/office/drawing/2014/main" id="{D56D92BA-B1E1-FEE1-9255-F87B96B48B66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EF26EA20-367E-636D-58C0-2BD299AF6721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749C3B11-B351-F5F5-BEF0-25D4954EE5B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6" name="object 55">
              <a:extLst>
                <a:ext uri="{FF2B5EF4-FFF2-40B4-BE49-F238E27FC236}">
                  <a16:creationId xmlns:a16="http://schemas.microsoft.com/office/drawing/2014/main" id="{C5B01B0C-AF65-1CA5-34C3-2B237449B4F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47" name="Other colors title">
            <a:extLst>
              <a:ext uri="{FF2B5EF4-FFF2-40B4-BE49-F238E27FC236}">
                <a16:creationId xmlns:a16="http://schemas.microsoft.com/office/drawing/2014/main" id="{AABC0E5A-C3C0-9416-CF5B-24EF02C1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8" name="Blue theme">
            <a:extLst>
              <a:ext uri="{FF2B5EF4-FFF2-40B4-BE49-F238E27FC236}">
                <a16:creationId xmlns:a16="http://schemas.microsoft.com/office/drawing/2014/main" id="{38EC902F-6EEB-6164-C60F-73FABF248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49" name="object 74">
              <a:extLst>
                <a:ext uri="{FF2B5EF4-FFF2-40B4-BE49-F238E27FC236}">
                  <a16:creationId xmlns:a16="http://schemas.microsoft.com/office/drawing/2014/main" id="{A5007C87-AC02-FDDD-BC59-69FFBB2E30EC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76">
              <a:extLst>
                <a:ext uri="{FF2B5EF4-FFF2-40B4-BE49-F238E27FC236}">
                  <a16:creationId xmlns:a16="http://schemas.microsoft.com/office/drawing/2014/main" id="{39DF5939-7679-8C1C-8394-1C7BDD3ADE9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6DFC9F24-6BAB-FB1D-9EA6-B6876FE30EF2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2" name="object 55">
              <a:extLst>
                <a:ext uri="{FF2B5EF4-FFF2-40B4-BE49-F238E27FC236}">
                  <a16:creationId xmlns:a16="http://schemas.microsoft.com/office/drawing/2014/main" id="{4AC59D27-FE72-32F5-2E83-BDA529F3FD56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3" name="Primary colors title">
            <a:extLst>
              <a:ext uri="{FF2B5EF4-FFF2-40B4-BE49-F238E27FC236}">
                <a16:creationId xmlns:a16="http://schemas.microsoft.com/office/drawing/2014/main" id="{F979AF09-43B4-C7F6-0FEE-5DD44BEE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4" name="object 75">
            <a:extLst>
              <a:ext uri="{FF2B5EF4-FFF2-40B4-BE49-F238E27FC236}">
                <a16:creationId xmlns:a16="http://schemas.microsoft.com/office/drawing/2014/main" id="{E764EF9B-D7EA-BE9B-8A39-42757145845C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55" name="Primary colors title">
            <a:extLst>
              <a:ext uri="{FF2B5EF4-FFF2-40B4-BE49-F238E27FC236}">
                <a16:creationId xmlns:a16="http://schemas.microsoft.com/office/drawing/2014/main" id="{C7403A17-4024-6652-CD8F-2E5CE5EA6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56" name="object 75">
            <a:extLst>
              <a:ext uri="{FF2B5EF4-FFF2-40B4-BE49-F238E27FC236}">
                <a16:creationId xmlns:a16="http://schemas.microsoft.com/office/drawing/2014/main" id="{A105A8DE-9D1D-4044-046E-01B80311BCDA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B7A923-9B6E-FD04-ED65-AFFE059F99B6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A98D30-C05B-0DFC-3F11-D8F591E23496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3CE5AC-1DE4-B699-2F13-8759113B136D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EFA09F-78F1-C16E-DF0E-C6483282A348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chemeClr val="bg1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2" name="Picture 61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FB0A4DC1-B271-7CF4-E273-B21ECC7C29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E9012AE-7794-9494-10C2-4D73B3A2F7B6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52193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F8A4A-A534-7618-A217-3B3D0EC0CD0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4E619417-31AB-C7F5-EF4D-9CC4FE285FAB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5" name="Trapezium 46">
              <a:extLst>
                <a:ext uri="{FF2B5EF4-FFF2-40B4-BE49-F238E27FC236}">
                  <a16:creationId xmlns:a16="http://schemas.microsoft.com/office/drawing/2014/main" id="{175989A8-5F58-A334-3C1C-43EE095DFD63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BB81072A-45E1-2364-6207-2E666CA071A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CF46CE-7C90-939B-13BA-B2F09161642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7672CC42-E2FE-3940-3994-5D6AB6162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0558D6-28A3-DDF6-54C7-BE35E7DEE1C7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22659BA2-EE20-D7BE-7332-ADE4E819C06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0E54FD5B-B43C-C0FC-6514-FE017FFF085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CFBC29F-491A-53F4-9DA5-B9ABBBB8B4B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494E00-82D2-2B85-F06D-77D097E72F91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C16745EC-8CC0-C9FF-32E2-D69604FE2A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4" name="Black, white and grays">
            <a:extLst>
              <a:ext uri="{FF2B5EF4-FFF2-40B4-BE49-F238E27FC236}">
                <a16:creationId xmlns:a16="http://schemas.microsoft.com/office/drawing/2014/main" id="{99704C01-C0DA-C0E9-3DBD-4BCA42A3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9" name="Groupe 1">
              <a:extLst>
                <a:ext uri="{FF2B5EF4-FFF2-40B4-BE49-F238E27FC236}">
                  <a16:creationId xmlns:a16="http://schemas.microsoft.com/office/drawing/2014/main" id="{430B5C7E-CECB-B0A5-CD18-FC8457DD5BE0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432772CE-A798-CAB1-CA7C-7A1A6335A9DE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50D10AE0-CB4B-20C2-4DC9-3E7E58E2CC9E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C2F68B9A-B1AF-885C-BB9A-027970395D83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object 19">
                <a:extLst>
                  <a:ext uri="{FF2B5EF4-FFF2-40B4-BE49-F238E27FC236}">
                    <a16:creationId xmlns:a16="http://schemas.microsoft.com/office/drawing/2014/main" id="{C4D138CF-4E12-9661-8C12-532A3B8C5478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object 22">
                <a:extLst>
                  <a:ext uri="{FF2B5EF4-FFF2-40B4-BE49-F238E27FC236}">
                    <a16:creationId xmlns:a16="http://schemas.microsoft.com/office/drawing/2014/main" id="{B1896FBE-4A5B-9A88-A066-D52AFA4006AB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object 22">
                <a:extLst>
                  <a:ext uri="{FF2B5EF4-FFF2-40B4-BE49-F238E27FC236}">
                    <a16:creationId xmlns:a16="http://schemas.microsoft.com/office/drawing/2014/main" id="{C0114C3A-1B1A-BD45-982D-47B42B6E4DA1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78F613FE-E45F-3AB9-30A8-464D9A284832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E329F23-2EEB-21CF-6293-873AF0A53D08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Purple theme">
            <a:extLst>
              <a:ext uri="{FF2B5EF4-FFF2-40B4-BE49-F238E27FC236}">
                <a16:creationId xmlns:a16="http://schemas.microsoft.com/office/drawing/2014/main" id="{5E6886BC-02F4-0BD2-3779-A18573F33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23" name="object 94">
              <a:extLst>
                <a:ext uri="{FF2B5EF4-FFF2-40B4-BE49-F238E27FC236}">
                  <a16:creationId xmlns:a16="http://schemas.microsoft.com/office/drawing/2014/main" id="{C62F4895-06C0-5779-1267-37F721C6D4B1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object 96">
              <a:extLst>
                <a:ext uri="{FF2B5EF4-FFF2-40B4-BE49-F238E27FC236}">
                  <a16:creationId xmlns:a16="http://schemas.microsoft.com/office/drawing/2014/main" id="{04E525BB-F48A-84DD-B8AB-0C37FA673ED0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95">
              <a:extLst>
                <a:ext uri="{FF2B5EF4-FFF2-40B4-BE49-F238E27FC236}">
                  <a16:creationId xmlns:a16="http://schemas.microsoft.com/office/drawing/2014/main" id="{B3F0FEA4-2EA6-CB74-0F86-B48D455AB07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55">
              <a:extLst>
                <a:ext uri="{FF2B5EF4-FFF2-40B4-BE49-F238E27FC236}">
                  <a16:creationId xmlns:a16="http://schemas.microsoft.com/office/drawing/2014/main" id="{33743595-2E62-2509-6503-C252F6FC9590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B617390C-0AF7-602C-7991-A3A065DA1915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8" name="Teal theme">
            <a:extLst>
              <a:ext uri="{FF2B5EF4-FFF2-40B4-BE49-F238E27FC236}">
                <a16:creationId xmlns:a16="http://schemas.microsoft.com/office/drawing/2014/main" id="{79284ED7-FD43-D954-CA3F-A9EBA42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9" name="object 74">
              <a:extLst>
                <a:ext uri="{FF2B5EF4-FFF2-40B4-BE49-F238E27FC236}">
                  <a16:creationId xmlns:a16="http://schemas.microsoft.com/office/drawing/2014/main" id="{F6654560-2ECE-24F7-1D67-4E4892587D72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object 76">
              <a:extLst>
                <a:ext uri="{FF2B5EF4-FFF2-40B4-BE49-F238E27FC236}">
                  <a16:creationId xmlns:a16="http://schemas.microsoft.com/office/drawing/2014/main" id="{D91F7EA3-5882-D12D-A3C0-AAF5C13A3849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75">
              <a:extLst>
                <a:ext uri="{FF2B5EF4-FFF2-40B4-BE49-F238E27FC236}">
                  <a16:creationId xmlns:a16="http://schemas.microsoft.com/office/drawing/2014/main" id="{A80601C0-15E7-30EB-C53C-32D83FE4CBC1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55">
              <a:extLst>
                <a:ext uri="{FF2B5EF4-FFF2-40B4-BE49-F238E27FC236}">
                  <a16:creationId xmlns:a16="http://schemas.microsoft.com/office/drawing/2014/main" id="{8BF4647C-97FC-A77F-A188-F011E7E6BC35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7D24A4E7-F198-E438-9EAF-6D21BE65F494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FDFA308B-8551-4AAA-21A2-2E6C6AA1D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69B23CF-53BA-F543-8288-B99B95A70087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0DBCD24C-C832-9400-F48A-C8ACF206B550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8D6E807-FB33-88BA-D495-662CE13019A6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2E80A52F-BA0A-6AAD-453F-0A033B0B3470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F4A51BD8-D010-4A45-F6D3-5549F419DB9D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0" name="Yellow theme">
            <a:extLst>
              <a:ext uri="{FF2B5EF4-FFF2-40B4-BE49-F238E27FC236}">
                <a16:creationId xmlns:a16="http://schemas.microsoft.com/office/drawing/2014/main" id="{DB9A976A-C091-33CA-0F69-E39346C69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41" name="object 54">
              <a:extLst>
                <a:ext uri="{FF2B5EF4-FFF2-40B4-BE49-F238E27FC236}">
                  <a16:creationId xmlns:a16="http://schemas.microsoft.com/office/drawing/2014/main" id="{1A0E9964-5B62-E561-E593-0CEF891A60BE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object 56">
              <a:extLst>
                <a:ext uri="{FF2B5EF4-FFF2-40B4-BE49-F238E27FC236}">
                  <a16:creationId xmlns:a16="http://schemas.microsoft.com/office/drawing/2014/main" id="{2161F09E-E3C2-6B2D-7CC3-DA40DE5C138F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5">
              <a:extLst>
                <a:ext uri="{FF2B5EF4-FFF2-40B4-BE49-F238E27FC236}">
                  <a16:creationId xmlns:a16="http://schemas.microsoft.com/office/drawing/2014/main" id="{E698B8D1-8E1A-E6BC-15D0-F8095A7BE52C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6FFA3210-42C5-9C60-B4E2-85CE121B7F8A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DAA2F64A-7C30-74E8-2958-5F603F14D140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6" name="Orange theme">
            <a:extLst>
              <a:ext uri="{FF2B5EF4-FFF2-40B4-BE49-F238E27FC236}">
                <a16:creationId xmlns:a16="http://schemas.microsoft.com/office/drawing/2014/main" id="{A6279C36-BAF1-C3EF-42D9-2A51C823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6C4762BB-0808-964E-17CA-C9F0D6E7E82D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object 56">
              <a:extLst>
                <a:ext uri="{FF2B5EF4-FFF2-40B4-BE49-F238E27FC236}">
                  <a16:creationId xmlns:a16="http://schemas.microsoft.com/office/drawing/2014/main" id="{652DFCD6-A888-DB99-3BEB-2AAB6BA776D3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object 55">
              <a:extLst>
                <a:ext uri="{FF2B5EF4-FFF2-40B4-BE49-F238E27FC236}">
                  <a16:creationId xmlns:a16="http://schemas.microsoft.com/office/drawing/2014/main" id="{021481EE-8852-D5C8-E0D9-0D0C8FD4B4F2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55">
              <a:extLst>
                <a:ext uri="{FF2B5EF4-FFF2-40B4-BE49-F238E27FC236}">
                  <a16:creationId xmlns:a16="http://schemas.microsoft.com/office/drawing/2014/main" id="{2874F3E1-BD83-E273-C08C-8048DE955D93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260B64F8-0420-8983-667F-BC7EA4052182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52" name="Other colors title">
            <a:extLst>
              <a:ext uri="{FF2B5EF4-FFF2-40B4-BE49-F238E27FC236}">
                <a16:creationId xmlns:a16="http://schemas.microsoft.com/office/drawing/2014/main" id="{05AA5A45-891A-7D5F-7762-E508B694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53" name="Blue theme">
            <a:extLst>
              <a:ext uri="{FF2B5EF4-FFF2-40B4-BE49-F238E27FC236}">
                <a16:creationId xmlns:a16="http://schemas.microsoft.com/office/drawing/2014/main" id="{DADE13C6-DC20-B365-3C45-203F2A21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A75B6C4A-7444-62BA-4896-0E437B971911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object 76">
              <a:extLst>
                <a:ext uri="{FF2B5EF4-FFF2-40B4-BE49-F238E27FC236}">
                  <a16:creationId xmlns:a16="http://schemas.microsoft.com/office/drawing/2014/main" id="{21E00644-FB36-2448-919F-A965A22E292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758A3F37-5149-4033-D659-EA1EA3AF6387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3777C192-C973-BE90-EA4B-FBA2057EA97E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8" name="Primary colors title">
            <a:extLst>
              <a:ext uri="{FF2B5EF4-FFF2-40B4-BE49-F238E27FC236}">
                <a16:creationId xmlns:a16="http://schemas.microsoft.com/office/drawing/2014/main" id="{2066EC80-F903-178E-5FBC-50C9FA44B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9" name="object 75">
            <a:extLst>
              <a:ext uri="{FF2B5EF4-FFF2-40B4-BE49-F238E27FC236}">
                <a16:creationId xmlns:a16="http://schemas.microsoft.com/office/drawing/2014/main" id="{5FE1D61E-FC0D-4033-0B5A-6684102D18F9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60" name="Primary colors title">
            <a:extLst>
              <a:ext uri="{FF2B5EF4-FFF2-40B4-BE49-F238E27FC236}">
                <a16:creationId xmlns:a16="http://schemas.microsoft.com/office/drawing/2014/main" id="{56E0483E-1C97-1208-F865-753001B16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AD6B800C-CD09-430D-7E9E-2D3C80D358D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85F6F8-51B0-4240-EF37-E0D2CE8509F7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1BA2FC-8AF1-B2C2-5E72-D4136E26278B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F7936-8339-D24B-37E6-9BEE083BB760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29E155-5FD6-6B72-F939-D71D1A527AEC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rgbClr val="08023F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5" name="Picture 64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AC92EE5B-FB51-957C-8FAB-E91012C4A4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0EEB10-C86D-06C3-81B6-2477F09BF0F8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2121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F82810-C8CB-F0F0-B59E-CF2E6B0E6F1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245748DB-AA3E-9250-7A06-E2B02465A41C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F5F2A2A-8216-0A16-444A-7E76FD167EA7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0B5B321-63EB-0DDC-6A3B-5310DEC622D7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F0EAC-02F0-0F1F-06FB-5C067ED6A844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649C41C2-83CC-A581-C1F9-34C8F19D50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A041E-9CFF-756C-ED19-E4C4B6F26BDE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3FFF1183-FEF6-D084-E529-ECE10CDC558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712DDFB-C18E-00A8-B733-1F60701E47D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B129C50-17E3-37CC-F943-4D49870B883F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6BE42F-981D-420F-431F-5C732792ECE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6C340EE3-3251-81C4-F6D7-3B2B34B46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9992D-EB57-C262-2D27-00A58A8804F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7849C423-B918-D445-6FE7-2170AC4D30A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6F18C51-DC8A-5284-977E-15B5F71C6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AE796094-3CFE-079C-5468-41DADF772E6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D24854-9E00-AF86-7E70-33E782D0090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50944213-3CE8-1DA9-DA65-9516BCEF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F20F6-2F98-FB37-666A-8C296DC8FCE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5" name="Trapezium 1">
              <a:extLst>
                <a:ext uri="{FF2B5EF4-FFF2-40B4-BE49-F238E27FC236}">
                  <a16:creationId xmlns:a16="http://schemas.microsoft.com/office/drawing/2014/main" id="{ADB933AF-7900-E68D-DB51-4E5F0D62AA1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0638E935-7EE5-7DE9-267F-1A40F7D6287B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49A637C6-9122-A8F8-61C3-F50A83319159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C2B428-04D4-B6D5-A3B3-779CD04408B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AB72D06E-E37D-E72A-F15E-0CE176296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DA1E7-A3F9-B64F-AF34-8F407D58A4E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CD14616A-488B-403F-3EA9-11A58BA8C6F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201A71B-9AE7-D2B7-3E95-03C9D142F2E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2896677-5E74-DE89-6A75-4EC981C2DFB3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844B6B-5746-4C2D-3B73-1343A907FFB9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01D20ACE-E99C-A307-9D52-A75E3D112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EA258-9EDA-13E0-B88D-BEF413B6549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1E0909D9-213E-2E5B-1457-6EF5F7BC538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988C55CE-9303-ECA0-8D4E-F47BD2F15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F466324-1F04-B0C2-B6B9-91309BB87C5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AC1DDA-356D-3136-09A5-FFD7F7D8D12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E23F535E-4B13-3F63-8E75-96DC18F623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DB141E-A264-4D05-5427-D3BECDCFA12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1AD64933-3469-83D9-D3A6-3470CC135FB7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34B5F686-4C71-C10B-3E3C-222B736380B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956176C2-8842-0AA9-46BE-641B81A5CECA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F4D630-5451-56F2-669C-0C4465EE181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78575F5A-634D-3565-6097-21C12F423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nner with a logo&#10;&#10;Description automatically generated">
            <a:extLst>
              <a:ext uri="{FF2B5EF4-FFF2-40B4-BE49-F238E27FC236}">
                <a16:creationId xmlns:a16="http://schemas.microsoft.com/office/drawing/2014/main" id="{0DAFB22E-E019-4165-17D3-52A6916C5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477D35-1A41-D2DC-B167-3B314445BEE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3" name="Trapezium 1">
              <a:extLst>
                <a:ext uri="{FF2B5EF4-FFF2-40B4-BE49-F238E27FC236}">
                  <a16:creationId xmlns:a16="http://schemas.microsoft.com/office/drawing/2014/main" id="{0BBCA774-C7A0-064A-4979-00D0EE6C77F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4" name="Trapezium 46">
              <a:extLst>
                <a:ext uri="{FF2B5EF4-FFF2-40B4-BE49-F238E27FC236}">
                  <a16:creationId xmlns:a16="http://schemas.microsoft.com/office/drawing/2014/main" id="{07176A7D-9BA4-4151-D264-641DEED1334C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5" name="Trapezium 46">
              <a:extLst>
                <a:ext uri="{FF2B5EF4-FFF2-40B4-BE49-F238E27FC236}">
                  <a16:creationId xmlns:a16="http://schemas.microsoft.com/office/drawing/2014/main" id="{0AD893B0-277B-BEFE-769C-A94ED760644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 descr="A white banner with a logo&#10;&#10;Description automatically generated">
            <a:extLst>
              <a:ext uri="{FF2B5EF4-FFF2-40B4-BE49-F238E27FC236}">
                <a16:creationId xmlns:a16="http://schemas.microsoft.com/office/drawing/2014/main" id="{B4AF1179-7755-A711-DF55-842B92D3EB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7CCD95-F282-2943-3F01-06FFE9DECE3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C97F0308-B490-4AA7-5EA0-AF5DEB700C2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40B1B32B-AD9B-5C8F-913D-9384685F7932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572805CD-424D-10CF-2B0C-9FD061CAE81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0D833-697E-FC54-D8DA-B9B3883BAA7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CC767B5-B08F-76E7-5C5D-9946EB50AE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189262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50212-EE04-1DDB-DF3F-89AFAED5346B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0CD10D1-3807-2777-72F9-4F67411AC52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D67251D8-24B1-D442-637B-A7000595B895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E2F8D233-3E7F-ED4A-6B28-64921A960B3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E4DEED-C0F5-CB91-B9AF-B9862527B45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 descr="A white banner with a logo&#10;&#10;Description automatically generated">
            <a:extLst>
              <a:ext uri="{FF2B5EF4-FFF2-40B4-BE49-F238E27FC236}">
                <a16:creationId xmlns:a16="http://schemas.microsoft.com/office/drawing/2014/main" id="{15E5B9E0-7FE5-3C8F-A750-EB090B3C5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2A54C-56D0-F9A4-3423-F4D3E7DBB7D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5BED4AA-BF71-6537-33DC-FD11AA40FB0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3B54593F-3777-1652-B6E0-4220E5B375B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E1D22723-4CCF-C4CA-4359-3F7A21AC166C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EB145D-1005-3021-7D04-D11478FD984B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6EE24A8-B93B-89DF-61E2-BDFA25611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50" y="498230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F32DAD-379D-30D9-D94D-8A1EDDA99C0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C5883E62-EE6B-36D8-2A90-5848EB2B07E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7065DA45-7613-4798-556B-654B15A6531D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01A0F7C4-CCC4-A0AF-BD12-522B0D31C79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9D77B-0583-EA0B-080A-FDF634CD05E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B983C4BE-8851-4775-730D-68E07E3D57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58C17-F879-F5CB-B131-D85D440CE46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9" name="Trapezium 1">
              <a:extLst>
                <a:ext uri="{FF2B5EF4-FFF2-40B4-BE49-F238E27FC236}">
                  <a16:creationId xmlns:a16="http://schemas.microsoft.com/office/drawing/2014/main" id="{7DEADA67-8222-8777-029E-6EC387641EC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0" name="Trapezium 46">
              <a:extLst>
                <a:ext uri="{FF2B5EF4-FFF2-40B4-BE49-F238E27FC236}">
                  <a16:creationId xmlns:a16="http://schemas.microsoft.com/office/drawing/2014/main" id="{5347AB62-9658-36F1-FFE2-12F9237EA294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D22475F-23B7-17E3-55FE-A53329E5FBC5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A21A1C-3EBF-4509-A92D-96A00F24942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984A741A-1295-9AC2-8999-5681C4A9F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042" r:id="rId2"/>
    <p:sldLayoutId id="2147484105" r:id="rId3"/>
    <p:sldLayoutId id="2147484108" r:id="rId4"/>
    <p:sldLayoutId id="2147484106" r:id="rId5"/>
    <p:sldLayoutId id="2147484044" r:id="rId6"/>
    <p:sldLayoutId id="2147484093" r:id="rId7"/>
    <p:sldLayoutId id="2147484091" r:id="rId8"/>
    <p:sldLayoutId id="2147484051" r:id="rId9"/>
    <p:sldLayoutId id="2147484092" r:id="rId10"/>
    <p:sldLayoutId id="2147484094" r:id="rId11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uragsinghdatasciencebigdata/" TargetMode="External"/><Relationship Id="rId2" Type="http://schemas.openxmlformats.org/officeDocument/2006/relationships/hyperlink" Target="mailto:anukaushalsingh@gmail.com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2" cy="598305"/>
          </a:xfrm>
        </p:spPr>
        <p:txBody>
          <a:bodyPr/>
          <a:lstStyle/>
          <a:p>
            <a:r>
              <a:rPr lang="en-IN" dirty="0"/>
              <a:t>Architecture Patterns for Chatbot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3780" y="2068566"/>
            <a:ext cx="4080756" cy="276999"/>
          </a:xfrm>
        </p:spPr>
        <p:txBody>
          <a:bodyPr/>
          <a:lstStyle/>
          <a:p>
            <a:r>
              <a:rPr lang="en-US" sz="1800" spc="-5" dirty="0">
                <a:solidFill>
                  <a:srgbClr val="24242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Chatbot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DB8928-1553-F478-DE61-0E5A7EB607EF}"/>
              </a:ext>
            </a:extLst>
          </p:cNvPr>
          <p:cNvSpPr txBox="1">
            <a:spLocks/>
          </p:cNvSpPr>
          <p:nvPr/>
        </p:nvSpPr>
        <p:spPr>
          <a:xfrm>
            <a:off x="9495693" y="2207065"/>
            <a:ext cx="553329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5" dirty="0">
                <a:solidFill>
                  <a:srgbClr val="242424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Chatbot with Context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13B77-241E-26F5-C928-7A12D1A4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36" y="2526509"/>
            <a:ext cx="5943600" cy="437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32483-9699-4212-D9DD-EA6227B28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84" y="2608653"/>
            <a:ext cx="6301154" cy="42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56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041" y="1854321"/>
            <a:ext cx="11343752" cy="4188134"/>
          </a:xfrm>
        </p:spPr>
        <p:txBody>
          <a:bodyPr/>
          <a:lstStyle/>
          <a:p>
            <a:r>
              <a:rPr lang="en-US" dirty="0"/>
              <a:t>Success with Gen AI is not just about getting the right architecture or even the right technology. It’s also about the people—both technical and non-technical—their skills and capabilities, their data and AI literacy, and the way they would work with the new technologies day-to-day.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35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71511F-7129-DED9-7150-5BB26E6D39DB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F21D2-94EA-65E8-7BF2-4DA89777D5AB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75A14C-561B-8C8F-03AF-D3C89A5A0B26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3528F0A-4914-13FD-D8E2-EA201B51A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1B02D0C-0948-35CF-BB23-B0C33AE2384C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B6B54-02AB-8037-F3DD-1C4B487428CF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36236-182B-F816-518E-073B1165E614}"/>
              </a:ext>
            </a:extLst>
          </p:cNvPr>
          <p:cNvGrpSpPr/>
          <p:nvPr/>
        </p:nvGrpSpPr>
        <p:grpSpPr>
          <a:xfrm>
            <a:off x="5580751" y="3712532"/>
            <a:ext cx="3341593" cy="1212843"/>
            <a:chOff x="3631133" y="3627072"/>
            <a:chExt cx="3341593" cy="121284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E95DEFB-3F92-3F54-FF8F-60C306B7B2FD}"/>
                </a:ext>
              </a:extLst>
            </p:cNvPr>
            <p:cNvSpPr/>
            <p:nvPr/>
          </p:nvSpPr>
          <p:spPr bwMode="auto">
            <a:xfrm>
              <a:off x="3631133" y="3627072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C9A878-7D91-5979-5BBE-CC94526B6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7522" y="4048700"/>
              <a:ext cx="2488815" cy="48247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1F812D-9756-835A-679B-343D1C59DF88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3364EE-4F62-3073-8563-62BC4723D1F7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9E567CE-D9EF-AB76-7662-8B16AD2E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22433" y="6522343"/>
              <a:ext cx="1606554" cy="89253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8AFFD3-F678-F5C5-6438-6FE8B394E078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5F25193-C72E-D2F1-6345-2EA4C750299A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9D1B29C-FBD1-D446-2010-B04450A9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85503" y="6813689"/>
              <a:ext cx="1665388" cy="30983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28A44E-E4BC-32B5-C423-4EE7DA40B394}"/>
              </a:ext>
            </a:extLst>
          </p:cNvPr>
          <p:cNvGrpSpPr/>
          <p:nvPr/>
        </p:nvGrpSpPr>
        <p:grpSpPr>
          <a:xfrm>
            <a:off x="5601157" y="6290085"/>
            <a:ext cx="3341593" cy="1212843"/>
            <a:chOff x="2054914" y="6362187"/>
            <a:chExt cx="3341593" cy="121284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A9EFFD3-FA27-1F9B-6BA5-E7793F8FD46D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54616CD-9E88-76DD-0DAE-766D76158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1935" y="6522343"/>
              <a:ext cx="1487550" cy="892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348" y="2479792"/>
            <a:ext cx="5946732" cy="1218795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249" y="915008"/>
            <a:ext cx="5946732" cy="2437590"/>
          </a:xfrm>
        </p:spPr>
        <p:txBody>
          <a:bodyPr/>
          <a:lstStyle/>
          <a:p>
            <a:r>
              <a:rPr lang="en-IN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E14E9-4D98-97AA-DE2F-6193E08A826C}"/>
              </a:ext>
            </a:extLst>
          </p:cNvPr>
          <p:cNvSpPr txBox="1"/>
          <p:nvPr/>
        </p:nvSpPr>
        <p:spPr>
          <a:xfrm>
            <a:off x="4615249" y="4542304"/>
            <a:ext cx="871151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itchFamily="34" charset="0"/>
                <a:hlinkClick r:id="rId2"/>
              </a:rPr>
              <a:t>anukaushalsingh@gmail.com</a:t>
            </a:r>
            <a:endParaRPr lang="en-US" dirty="0">
              <a:solidFill>
                <a:schemeClr val="tx1"/>
              </a:solidFill>
              <a:latin typeface="Segoe UI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hlinkClick r:id="rId3"/>
              </a:rPr>
              <a:t>https://www.linkedin.com/in/anuragsinghdatasciencebigdata/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https://medium.com/@anuragsingh6701</a:t>
            </a:r>
          </a:p>
        </p:txBody>
      </p:sp>
    </p:spTree>
    <p:extLst>
      <p:ext uri="{BB962C8B-B14F-4D97-AF65-F5344CB8AC3E}">
        <p14:creationId xmlns:p14="http://schemas.microsoft.com/office/powerpoint/2010/main" val="33996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0" y="4176113"/>
            <a:ext cx="8378289" cy="89255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Segoe UI" pitchFamily="34" charset="0"/>
              </a:rPr>
              <a:t>Director of IT, GenAI</a:t>
            </a:r>
          </a:p>
          <a:p>
            <a:r>
              <a:rPr lang="en-US" sz="2400" dirty="0">
                <a:solidFill>
                  <a:schemeClr val="tx1"/>
                </a:solidFill>
                <a:latin typeface="Segoe UI" pitchFamily="34" charset="0"/>
              </a:rPr>
              <a:t>Honeywell Technology Solutions Lab</a:t>
            </a:r>
          </a:p>
        </p:txBody>
      </p:sp>
      <p:pic>
        <p:nvPicPr>
          <p:cNvPr id="5" name="Picture Placeholder 4" descr="A person standing at a podium&#10;&#10;Description automatically generated">
            <a:extLst>
              <a:ext uri="{FF2B5EF4-FFF2-40B4-BE49-F238E27FC236}">
                <a16:creationId xmlns:a16="http://schemas.microsoft.com/office/drawing/2014/main" id="{D885B46D-0E9E-F3F7-5F75-E7F19C725E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6692"/>
          <a:stretch>
            <a:fillRect/>
          </a:stretch>
        </p:blipFill>
        <p:spPr>
          <a:xfrm>
            <a:off x="2655888" y="2549525"/>
            <a:ext cx="3128962" cy="313055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9A0EC4-D428-7A6F-72EE-4DBB506E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ANURAG SINGH</a:t>
            </a:r>
          </a:p>
        </p:txBody>
      </p:sp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123" y="2835338"/>
            <a:ext cx="11510529" cy="1405193"/>
          </a:xfrm>
        </p:spPr>
        <p:txBody>
          <a:bodyPr/>
          <a:lstStyle/>
          <a:p>
            <a:r>
              <a:rPr lang="en-US" dirty="0"/>
              <a:t>Architecture patterns for building GenAI applications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32185" y="4754881"/>
            <a:ext cx="10972800" cy="36933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2" cy="598305"/>
          </a:xfrm>
        </p:spPr>
        <p:txBody>
          <a:bodyPr/>
          <a:lstStyle/>
          <a:p>
            <a:r>
              <a:rPr lang="en-IN" dirty="0"/>
              <a:t>Most Common Usage Patterns for GenAI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5706" y="2170261"/>
            <a:ext cx="10972800" cy="276999"/>
          </a:xfrm>
        </p:spPr>
        <p:txBody>
          <a:bodyPr/>
          <a:lstStyle/>
          <a:p>
            <a:r>
              <a:rPr lang="en-US" sz="1800" spc="-5" dirty="0">
                <a:solidFill>
                  <a:srgbClr val="24242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Pattern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03AD0-0847-91DA-A9F0-14B549412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04710"/>
            <a:ext cx="10972800" cy="4902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AB8635-D347-2759-FC0A-2E0DF02BD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E6EB75-F434-66EC-3F24-DB36DEB6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0CE635-BF90-F405-C8CA-0DE10D13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9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2" cy="598305"/>
          </a:xfrm>
        </p:spPr>
        <p:txBody>
          <a:bodyPr/>
          <a:lstStyle/>
          <a:p>
            <a:r>
              <a:rPr lang="en-IN" dirty="0"/>
              <a:t>Architecture Patterns for Text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3406" y="2143203"/>
            <a:ext cx="4080756" cy="276999"/>
          </a:xfrm>
        </p:spPr>
        <p:txBody>
          <a:bodyPr/>
          <a:lstStyle/>
          <a:p>
            <a:r>
              <a:rPr lang="en-US" sz="1800" spc="-5" dirty="0">
                <a:solidFill>
                  <a:srgbClr val="24242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Generation with Simple Prompt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0D733-C3B7-D2BE-FB4B-F160EC3A8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69" y="2447260"/>
            <a:ext cx="6142893" cy="30130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DB8928-1553-F478-DE61-0E5A7EB607EF}"/>
              </a:ext>
            </a:extLst>
          </p:cNvPr>
          <p:cNvSpPr txBox="1">
            <a:spLocks/>
          </p:cNvSpPr>
          <p:nvPr/>
        </p:nvSpPr>
        <p:spPr>
          <a:xfrm>
            <a:off x="8955867" y="2144263"/>
            <a:ext cx="4080756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5" dirty="0">
                <a:solidFill>
                  <a:srgbClr val="242424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Generation with LangChain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0554E-2969-A39B-6187-FA856C22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2" y="2447260"/>
            <a:ext cx="6060830" cy="278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C2F8E-AF66-877C-1A2C-32F52D2E5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71" y="5755734"/>
            <a:ext cx="5943600" cy="23266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E569890-1C6A-E084-22CF-EE45320A8545}"/>
              </a:ext>
            </a:extLst>
          </p:cNvPr>
          <p:cNvSpPr txBox="1">
            <a:spLocks/>
          </p:cNvSpPr>
          <p:nvPr/>
        </p:nvSpPr>
        <p:spPr>
          <a:xfrm>
            <a:off x="5310554" y="5426740"/>
            <a:ext cx="480702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5" dirty="0">
                <a:solidFill>
                  <a:srgbClr val="242424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Generation with Context &amp; LangChain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658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2" cy="598305"/>
          </a:xfrm>
        </p:spPr>
        <p:txBody>
          <a:bodyPr/>
          <a:lstStyle/>
          <a:p>
            <a:r>
              <a:rPr lang="en-IN" dirty="0"/>
              <a:t>Architecture Patterns for Text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9140" y="2142143"/>
            <a:ext cx="4080756" cy="276999"/>
          </a:xfrm>
        </p:spPr>
        <p:txBody>
          <a:bodyPr/>
          <a:lstStyle/>
          <a:p>
            <a:r>
              <a:rPr lang="en-US" sz="1800" spc="-5" dirty="0">
                <a:solidFill>
                  <a:srgbClr val="24242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Summarization with Small Files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DB8928-1553-F478-DE61-0E5A7EB607EF}"/>
              </a:ext>
            </a:extLst>
          </p:cNvPr>
          <p:cNvSpPr txBox="1">
            <a:spLocks/>
          </p:cNvSpPr>
          <p:nvPr/>
        </p:nvSpPr>
        <p:spPr>
          <a:xfrm>
            <a:off x="8018586" y="2144263"/>
            <a:ext cx="553329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5" dirty="0">
                <a:solidFill>
                  <a:srgbClr val="242424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Summarization with Large Files &amp; LangChain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A04F8-09AA-73B2-F6A5-10CF8053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8" y="2612276"/>
            <a:ext cx="5943600" cy="263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E6516-95D3-29C1-1DF5-99E9F1D22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31" y="2715250"/>
            <a:ext cx="5943600" cy="263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65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2" cy="598305"/>
          </a:xfrm>
        </p:spPr>
        <p:txBody>
          <a:bodyPr/>
          <a:lstStyle/>
          <a:p>
            <a:r>
              <a:rPr lang="en-IN" dirty="0"/>
              <a:t>Architecture Patterns for Question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9140" y="1848006"/>
            <a:ext cx="4080756" cy="276999"/>
          </a:xfrm>
        </p:spPr>
        <p:txBody>
          <a:bodyPr/>
          <a:lstStyle/>
          <a:p>
            <a:r>
              <a:rPr lang="en-US" sz="1800" spc="-5" dirty="0">
                <a:solidFill>
                  <a:srgbClr val="24242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Answer with Simple Prompt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DB8928-1553-F478-DE61-0E5A7EB607EF}"/>
              </a:ext>
            </a:extLst>
          </p:cNvPr>
          <p:cNvSpPr txBox="1">
            <a:spLocks/>
          </p:cNvSpPr>
          <p:nvPr/>
        </p:nvSpPr>
        <p:spPr>
          <a:xfrm>
            <a:off x="8979879" y="1848005"/>
            <a:ext cx="553329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-5" dirty="0">
                <a:solidFill>
                  <a:srgbClr val="242424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Answer with Context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63BDA-135C-0EAE-440E-69F72C549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38" y="2136282"/>
            <a:ext cx="5943600" cy="197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5C8A2-FAC1-3FDD-E06E-44F1F81CE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864" y="2125005"/>
            <a:ext cx="5943600" cy="239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274A7-703C-BFDD-F644-77D4D5F24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" b="5879"/>
          <a:stretch/>
        </p:blipFill>
        <p:spPr bwMode="auto">
          <a:xfrm>
            <a:off x="4806464" y="4982307"/>
            <a:ext cx="5943600" cy="3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511759-3E16-2817-5A6B-E4437D419F2C}"/>
              </a:ext>
            </a:extLst>
          </p:cNvPr>
          <p:cNvSpPr txBox="1"/>
          <p:nvPr/>
        </p:nvSpPr>
        <p:spPr>
          <a:xfrm>
            <a:off x="3036279" y="4579199"/>
            <a:ext cx="8710246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2400"/>
              </a:spcBef>
              <a:spcAft>
                <a:spcPts val="800"/>
              </a:spcAft>
            </a:pPr>
            <a:r>
              <a:rPr lang="en-US" sz="1800" spc="-5" dirty="0">
                <a:solidFill>
                  <a:srgbClr val="24242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Question Answering with Retrieval-Augmented Generation(RAG) via Search Engine</a:t>
            </a:r>
            <a:endParaRPr lang="en-IN" sz="1800" spc="-5" dirty="0">
              <a:solidFill>
                <a:srgbClr val="242424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7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2" cy="598305"/>
          </a:xfrm>
        </p:spPr>
        <p:txBody>
          <a:bodyPr/>
          <a:lstStyle/>
          <a:p>
            <a:r>
              <a:rPr lang="en-IN"/>
              <a:t>Few Vector </a:t>
            </a:r>
            <a:r>
              <a:rPr lang="en-IN" dirty="0"/>
              <a:t>Databases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211343-7A3E-94FD-DFA0-D92CAD9F7D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AutoShape 2" descr="The 5 Best Vector Databases | A List With Examples | DataCamp">
            <a:extLst>
              <a:ext uri="{FF2B5EF4-FFF2-40B4-BE49-F238E27FC236}">
                <a16:creationId xmlns:a16="http://schemas.microsoft.com/office/drawing/2014/main" id="{1F0D8C89-A8F2-0875-FFCF-79677C809D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logos with text&#10;&#10;Description automatically generated">
            <a:extLst>
              <a:ext uri="{FF2B5EF4-FFF2-40B4-BE49-F238E27FC236}">
                <a16:creationId xmlns:a16="http://schemas.microsoft.com/office/drawing/2014/main" id="{B4B70AB4-AEF9-40E7-8FCA-B4ECC085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32238"/>
            <a:ext cx="13335000" cy="65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26237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186</Words>
  <Application>Microsoft Office PowerPoint</Application>
  <PresentationFormat>Custom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Segoe UI Semibold</vt:lpstr>
      <vt:lpstr>Segoe UI</vt:lpstr>
      <vt:lpstr>Segoe UI Semibold (Headings)</vt:lpstr>
      <vt:lpstr>Georgia</vt:lpstr>
      <vt:lpstr>Wingdings</vt:lpstr>
      <vt:lpstr>Arial</vt:lpstr>
      <vt:lpstr>Poppins Light</vt:lpstr>
      <vt:lpstr>Poppins</vt:lpstr>
      <vt:lpstr>Calibri</vt:lpstr>
      <vt:lpstr>Document template - Corp grid</vt:lpstr>
      <vt:lpstr>1_Document template - Corp grid</vt:lpstr>
      <vt:lpstr>PowerPoint Presentation</vt:lpstr>
      <vt:lpstr>ANURAG SINGH</vt:lpstr>
      <vt:lpstr>Architecture patterns for building GenAI applications</vt:lpstr>
      <vt:lpstr>Most Common Usage Patterns for GenAI</vt:lpstr>
      <vt:lpstr>Langchain</vt:lpstr>
      <vt:lpstr>Architecture Patterns for Text Generation</vt:lpstr>
      <vt:lpstr>Architecture Patterns for Text Summarization</vt:lpstr>
      <vt:lpstr>Architecture Patterns for Question Answer</vt:lpstr>
      <vt:lpstr>Few Vector Databases</vt:lpstr>
      <vt:lpstr>Architecture Patterns for Chatbot</vt:lpstr>
      <vt:lpstr>Success with Gen AI is not just about getting the right architecture or even the right technology. It’s also about the people—both technical and non-technical—their skills and capabilities, their data and AI literacy, and the way they would work with the new technologies day-to-day.</vt:lpstr>
      <vt:lpstr>PowerPoint Presentation</vt:lpstr>
      <vt:lpstr>Thank You!</vt:lpstr>
      <vt:lpstr>Questions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22</cp:revision>
  <dcterms:created xsi:type="dcterms:W3CDTF">2020-10-17T05:30:34Z</dcterms:created>
  <dcterms:modified xsi:type="dcterms:W3CDTF">2023-11-16T15:01:18Z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